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5143500" cx="9144000"/>
  <p:notesSz cx="6858000" cy="9144000"/>
  <p:embeddedFontLst>
    <p:embeddedFont>
      <p:font typeface="Nunito"/>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Nunito-regular.fntdata"/><Relationship Id="rId20" Type="http://schemas.openxmlformats.org/officeDocument/2006/relationships/slide" Target="slides/slide15.xml"/><Relationship Id="rId42" Type="http://schemas.openxmlformats.org/officeDocument/2006/relationships/font" Target="fonts/Nunito-italic.fntdata"/><Relationship Id="rId41" Type="http://schemas.openxmlformats.org/officeDocument/2006/relationships/font" Target="fonts/Nunito-bold.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Nunito-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04d9583e5d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04d9583e5d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04d9583e5d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04d9583e5d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04d9583e5d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104d9583e5d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04d9583e5d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04d9583e5d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04d9583e5d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104d9583e5d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04d9583e5d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104d9583e5d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04d9583e5d_0_2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04d9583e5d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104d9583e5d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104d9583e5d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04d9583e5d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04d9583e5d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104d9583e5d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104d9583e5d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04d9583e5d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04d9583e5d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104d9583e5d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104d9583e5d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104d9583e5d_0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104d9583e5d_0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104d9583e5d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104d9583e5d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104d9583e5d_0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104d9583e5d_0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04d9583e5d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104d9583e5d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104d9583e5d_0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104d9583e5d_0_2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104d9583e5d_0_2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104d9583e5d_0_2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104d9583e5d_0_2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104d9583e5d_0_2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104d9583e5d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104d9583e5d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104d9583e5d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104d9583e5d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04d9583e5d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04d9583e5d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104d9583e5d_0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104d9583e5d_0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104d9583e5d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104d9583e5d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104d9583e5d_0_2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104d9583e5d_0_2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104d9583e5d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104d9583e5d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104d9583e5d_0_3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104d9583e5d_0_3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04d9583e5d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04d9583e5d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04d9583e5d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04d9583e5d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04d9583e5d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04d9583e5d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04d9583e5d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04d9583e5d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04d9583e5d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04d9583e5d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04d9583e5d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04d9583e5d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it"/>
              <a:t>Panoramica sui disturbi d'ansia nei bambini e negli adolescenti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Trattamento</a:t>
            </a:r>
            <a:endParaRPr/>
          </a:p>
        </p:txBody>
      </p:sp>
      <p:sp>
        <p:nvSpPr>
          <p:cNvPr id="179" name="Google Shape;179;p22"/>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Terapia comportamentale basata sull'esposizione del paziente al problema</a:t>
            </a:r>
            <a:endParaRPr sz="1700"/>
          </a:p>
          <a:p>
            <a:pPr indent="0" lvl="0" marL="0" rtl="0" algn="l">
              <a:spcBef>
                <a:spcPts val="1200"/>
              </a:spcBef>
              <a:spcAft>
                <a:spcPts val="0"/>
              </a:spcAft>
              <a:buNone/>
            </a:pPr>
            <a:r>
              <a:rPr lang="it" sz="1700"/>
              <a:t>Psicoterapia </a:t>
            </a:r>
            <a:endParaRPr sz="1700"/>
          </a:p>
          <a:p>
            <a:pPr indent="0" lvl="0" marL="0" rtl="0" algn="l">
              <a:spcBef>
                <a:spcPts val="1200"/>
              </a:spcBef>
              <a:spcAft>
                <a:spcPts val="0"/>
              </a:spcAft>
              <a:buNone/>
            </a:pPr>
            <a:r>
              <a:rPr lang="it" sz="1700"/>
              <a:t>Interventi familiari e genitore-figlio</a:t>
            </a:r>
            <a:endParaRPr sz="1700"/>
          </a:p>
          <a:p>
            <a:pPr indent="0" lvl="0" marL="0" rtl="0" algn="l">
              <a:spcBef>
                <a:spcPts val="1200"/>
              </a:spcBef>
              <a:spcAft>
                <a:spcPts val="1200"/>
              </a:spcAft>
              <a:buNone/>
            </a:pPr>
            <a:r>
              <a:rPr lang="it" sz="1700"/>
              <a:t>Farmaci, di solito inibitori selettivi della ricaptazione della serotonina per il trattamento a lungo termine e talvolta benzodiazepine per alleviare i sintomi acuti.</a:t>
            </a:r>
            <a:endParaRPr sz="17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3"/>
          <p:cNvSpPr txBox="1"/>
          <p:nvPr>
            <p:ph idx="1" type="body"/>
          </p:nvPr>
        </p:nvSpPr>
        <p:spPr>
          <a:xfrm>
            <a:off x="819150" y="978600"/>
            <a:ext cx="7505700" cy="346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600"/>
              <a:t>I disturbi d'ansia nei bambini vengono trattati con la terapia comportamentale (usando il principio di esposizione e prevenzione della reazione), a volte in associazione a terapia farmacologica (4).</a:t>
            </a:r>
            <a:endParaRPr sz="1600"/>
          </a:p>
          <a:p>
            <a:pPr indent="0" lvl="0" marL="0" rtl="0" algn="l">
              <a:spcBef>
                <a:spcPts val="1200"/>
              </a:spcBef>
              <a:spcAft>
                <a:spcPts val="0"/>
              </a:spcAft>
              <a:buNone/>
            </a:pPr>
            <a:r>
              <a:rPr lang="it" sz="1600"/>
              <a:t>Con la terapia cognitivo-comportamentale basata sull'esposizione, i bambini sono sistematicamente esposti a una situazione ansiogena in modo graduale. Aiutando i bambini a restare nella situazione ansiogena (prevenzione della risposta), i terapisti li rendono capaci di diventare gradualmente meno sensibili e a sentirsi meno ansiosi. </a:t>
            </a:r>
            <a:endParaRPr sz="1600"/>
          </a:p>
          <a:p>
            <a:pPr indent="0" lvl="0" marL="0" rtl="0" algn="l">
              <a:spcBef>
                <a:spcPts val="1200"/>
              </a:spcBef>
              <a:spcAft>
                <a:spcPts val="0"/>
              </a:spcAft>
              <a:buNone/>
            </a:pPr>
            <a:r>
              <a:rPr lang="it" sz="1600"/>
              <a:t>La terapia comportamentale è più efficace quando un terapeuta esperto, specializzato nell'età evolutiva del bambino, personalizza tali principi.</a:t>
            </a:r>
            <a:endParaRPr sz="1600"/>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4"/>
          <p:cNvSpPr txBox="1"/>
          <p:nvPr>
            <p:ph idx="1" type="body"/>
          </p:nvPr>
        </p:nvSpPr>
        <p:spPr>
          <a:xfrm>
            <a:off x="819150" y="743725"/>
            <a:ext cx="7505700" cy="369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Nei casi lievi, la psicoterapia da sola è solitamente sufficiente, ma una terapia farmacologica può essere necessaria nei casi più gravi. </a:t>
            </a:r>
            <a:endParaRPr sz="1700"/>
          </a:p>
          <a:p>
            <a:pPr indent="0" lvl="0" marL="0" rtl="0" algn="l">
              <a:spcBef>
                <a:spcPts val="1200"/>
              </a:spcBef>
              <a:spcAft>
                <a:spcPts val="0"/>
              </a:spcAft>
              <a:buNone/>
            </a:pPr>
            <a:r>
              <a:rPr lang="it" sz="1700"/>
              <a:t>Gli inibitori selettivi della ricaptazione della serotonina sono in genere la prima scelta per un trattamento a lungo termine. </a:t>
            </a:r>
            <a:endParaRPr sz="1700"/>
          </a:p>
          <a:p>
            <a:pPr indent="0" lvl="0" marL="0" rtl="0" algn="l">
              <a:spcBef>
                <a:spcPts val="1200"/>
              </a:spcBef>
              <a:spcAft>
                <a:spcPts val="0"/>
              </a:spcAft>
              <a:buNone/>
            </a:pPr>
            <a:r>
              <a:rPr lang="it" sz="1700"/>
              <a:t>Gli inibitori selettivi della ricaptazione della serotonina associati alla terapia cognitivo-comportamentale hanno la più alta probabilità di migliorare i sintomi. </a:t>
            </a:r>
            <a:endParaRPr sz="1700"/>
          </a:p>
          <a:p>
            <a:pPr indent="0" lvl="0" marL="0" rtl="0" algn="l">
              <a:spcBef>
                <a:spcPts val="1200"/>
              </a:spcBef>
              <a:spcAft>
                <a:spcPts val="0"/>
              </a:spcAft>
              <a:buNone/>
            </a:pPr>
            <a:r>
              <a:rPr lang="it" sz="1700"/>
              <a:t>Le benzodiazepine sono utili nell'ansia acuta (p. es., dovuta a procedura medica), ma non sono raccomandate nel trattamento a lungo termine. </a:t>
            </a:r>
            <a:endParaRPr sz="1700"/>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5"/>
          <p:cNvSpPr txBox="1"/>
          <p:nvPr>
            <p:ph idx="1" type="body"/>
          </p:nvPr>
        </p:nvSpPr>
        <p:spPr>
          <a:xfrm>
            <a:off x="819150" y="970775"/>
            <a:ext cx="7505700" cy="346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500"/>
              <a:t>La maggior parte dei bambini tollera gli inibitori selettivi della ricaptazione della serotonina senza difficoltà. Occasionalmente, possono verificarsi mal di stomaco, diarrea, insonnia o aumento di peso. </a:t>
            </a:r>
            <a:endParaRPr sz="1500"/>
          </a:p>
          <a:p>
            <a:pPr indent="0" lvl="0" marL="0" rtl="0" algn="l">
              <a:spcBef>
                <a:spcPts val="1200"/>
              </a:spcBef>
              <a:spcAft>
                <a:spcPts val="0"/>
              </a:spcAft>
              <a:buNone/>
            </a:pPr>
            <a:r>
              <a:rPr lang="it" sz="1500"/>
              <a:t>Alcuni bambini presentano effetti avversi a livello comportamentale (p. es., agitazione, disinibizione); questi effetti sono generalmente da lievi a gravi. </a:t>
            </a:r>
            <a:endParaRPr sz="1500"/>
          </a:p>
          <a:p>
            <a:pPr indent="0" lvl="0" marL="0" rtl="0" algn="l">
              <a:spcBef>
                <a:spcPts val="1200"/>
              </a:spcBef>
              <a:spcAft>
                <a:spcPts val="0"/>
              </a:spcAft>
              <a:buNone/>
            </a:pPr>
            <a:r>
              <a:rPr lang="it" sz="1500"/>
              <a:t>In genere, la diminuzione della dose del farmaco o il passaggio a un altro farmaco elimina o riduce questi effetti. </a:t>
            </a:r>
            <a:endParaRPr sz="1500"/>
          </a:p>
          <a:p>
            <a:pPr indent="0" lvl="0" marL="0" rtl="0" algn="l">
              <a:spcBef>
                <a:spcPts val="1200"/>
              </a:spcBef>
              <a:spcAft>
                <a:spcPts val="1200"/>
              </a:spcAft>
              <a:buNone/>
            </a:pPr>
            <a:r>
              <a:rPr lang="it" sz="1500"/>
              <a:t>Raramente, gli effetti comportamentali avversi (p. es., aggressività, aumentata tendenza al suicidio) sono gravi. Per tali motivi, bambini e adolescenti che assumono tali farmaci devono essere strettamente monitorati.</a:t>
            </a:r>
            <a:endParaRPr sz="1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Agorafobia in bambini e adolescenti</a:t>
            </a:r>
            <a:endParaRPr/>
          </a:p>
        </p:txBody>
      </p:sp>
      <p:sp>
        <p:nvSpPr>
          <p:cNvPr id="200" name="Google Shape;200;p2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800"/>
              <a:t>L'agorafobia è una paura persistente di essere intrappolati in situazioni o in luoghi da cui non si possa fuggire facilmente e senza aiuto. </a:t>
            </a:r>
            <a:endParaRPr sz="1800"/>
          </a:p>
          <a:p>
            <a:pPr indent="0" lvl="0" marL="0" rtl="0" algn="l">
              <a:spcBef>
                <a:spcPts val="1200"/>
              </a:spcBef>
              <a:spcAft>
                <a:spcPts val="0"/>
              </a:spcAft>
              <a:buNone/>
            </a:pPr>
            <a:r>
              <a:rPr lang="it" sz="1800"/>
              <a:t>La diagnosi si basa sull'anamnesi. </a:t>
            </a:r>
            <a:endParaRPr sz="1800"/>
          </a:p>
          <a:p>
            <a:pPr indent="0" lvl="0" marL="0" rtl="0" algn="l">
              <a:spcBef>
                <a:spcPts val="1200"/>
              </a:spcBef>
              <a:spcAft>
                <a:spcPts val="1200"/>
              </a:spcAft>
              <a:buNone/>
            </a:pPr>
            <a:r>
              <a:rPr lang="it" sz="1800"/>
              <a:t>Il trattamento consiste principalmente nella terapia comportamentale.</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7"/>
          <p:cNvSpPr txBox="1"/>
          <p:nvPr>
            <p:ph idx="1" type="body"/>
          </p:nvPr>
        </p:nvSpPr>
        <p:spPr>
          <a:xfrm>
            <a:off x="819150" y="876825"/>
            <a:ext cx="7505700" cy="3561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Durante una tipica situazione agorafobica (p. es., in fila, seduti in mezzo a una lunga fila in una classe), alcune persone hanno attacchi di panico; altri semplicemente si sentono a disagio. L'agorafobia è rara tra i bambini, ma può svilupparsi in adolescenti, in particolare quelli che hanno attacchi di panico. </a:t>
            </a:r>
            <a:endParaRPr sz="1700"/>
          </a:p>
          <a:p>
            <a:pPr indent="0" lvl="0" marL="0" rtl="0" algn="l">
              <a:spcBef>
                <a:spcPts val="1200"/>
              </a:spcBef>
              <a:spcAft>
                <a:spcPts val="0"/>
              </a:spcAft>
              <a:buNone/>
            </a:pPr>
            <a:r>
              <a:rPr lang="it" sz="1700"/>
              <a:t>L'agorafobia interferisce spesso con il funzionamento e, se abbastanza grave, può spingere le persone a chiudersi in casa.</a:t>
            </a:r>
            <a:endParaRPr sz="1700"/>
          </a:p>
          <a:p>
            <a:pPr indent="0" lvl="0" marL="0" rtl="0" algn="l">
              <a:spcBef>
                <a:spcPts val="1200"/>
              </a:spcBef>
              <a:spcAft>
                <a:spcPts val="0"/>
              </a:spcAft>
              <a:buNone/>
            </a:pPr>
            <a:r>
              <a:rPr lang="it" sz="1700"/>
              <a:t>La terapia comportamentale è utile soprattutto per i sintomi agorafobici. I farmaci sono raramente utili se non per controllare tutti gli attacchi di panico associati.</a:t>
            </a:r>
            <a:endParaRPr sz="1700"/>
          </a:p>
          <a:p>
            <a:pPr indent="0" lvl="0" marL="0" rtl="0" algn="l">
              <a:spcBef>
                <a:spcPts val="1200"/>
              </a:spcBef>
              <a:spcAft>
                <a:spcPts val="1200"/>
              </a:spcAft>
              <a:buNone/>
            </a:pPr>
            <a:r>
              <a:t/>
            </a:r>
            <a:endParaRPr sz="17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8"/>
          <p:cNvSpPr txBox="1"/>
          <p:nvPr>
            <p:ph idx="1" type="body"/>
          </p:nvPr>
        </p:nvSpPr>
        <p:spPr>
          <a:xfrm>
            <a:off x="819150" y="665450"/>
            <a:ext cx="7505700" cy="3773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Affinché venga diagnosticata l'agorafobia, i pazienti devono avere costantemente paura o ansia irragionevoli per ≥ 2 dei seguenti per ≥ 6 mesi:</a:t>
            </a:r>
            <a:endParaRPr sz="1700"/>
          </a:p>
          <a:p>
            <a:pPr indent="-336550" lvl="0" marL="457200" rtl="0" algn="l">
              <a:spcBef>
                <a:spcPts val="1200"/>
              </a:spcBef>
              <a:spcAft>
                <a:spcPts val="0"/>
              </a:spcAft>
              <a:buSzPts val="1700"/>
              <a:buChar char="-"/>
            </a:pPr>
            <a:r>
              <a:rPr lang="it" sz="1700"/>
              <a:t>Con i mezzi pubblici</a:t>
            </a:r>
            <a:endParaRPr sz="1700"/>
          </a:p>
          <a:p>
            <a:pPr indent="-336550" lvl="0" marL="457200" rtl="0" algn="l">
              <a:spcBef>
                <a:spcPts val="0"/>
              </a:spcBef>
              <a:spcAft>
                <a:spcPts val="0"/>
              </a:spcAft>
              <a:buSzPts val="1700"/>
              <a:buChar char="-"/>
            </a:pPr>
            <a:r>
              <a:rPr lang="it" sz="1700"/>
              <a:t>Stando in spazi aperti</a:t>
            </a:r>
            <a:endParaRPr sz="1700"/>
          </a:p>
          <a:p>
            <a:pPr indent="-336550" lvl="0" marL="457200" rtl="0" algn="l">
              <a:spcBef>
                <a:spcPts val="0"/>
              </a:spcBef>
              <a:spcAft>
                <a:spcPts val="0"/>
              </a:spcAft>
              <a:buSzPts val="1700"/>
              <a:buChar char="-"/>
            </a:pPr>
            <a:r>
              <a:rPr lang="it" sz="1700"/>
              <a:t>Stando in spazi chiusi</a:t>
            </a:r>
            <a:endParaRPr sz="1700"/>
          </a:p>
          <a:p>
            <a:pPr indent="-336550" lvl="0" marL="457200" rtl="0" algn="l">
              <a:spcBef>
                <a:spcPts val="0"/>
              </a:spcBef>
              <a:spcAft>
                <a:spcPts val="0"/>
              </a:spcAft>
              <a:buSzPts val="1700"/>
              <a:buChar char="-"/>
            </a:pPr>
            <a:r>
              <a:rPr lang="it" sz="1700"/>
              <a:t>Fare la fila o trovarsi in mezzo alla folla</a:t>
            </a:r>
            <a:endParaRPr sz="1700"/>
          </a:p>
          <a:p>
            <a:pPr indent="-336550" lvl="0" marL="457200" rtl="0" algn="l">
              <a:spcBef>
                <a:spcPts val="0"/>
              </a:spcBef>
              <a:spcAft>
                <a:spcPts val="0"/>
              </a:spcAft>
              <a:buSzPts val="1700"/>
              <a:buChar char="-"/>
            </a:pPr>
            <a:r>
              <a:rPr lang="it" sz="1700"/>
              <a:t>Trovandosi fuori casa da solo</a:t>
            </a:r>
            <a:endParaRPr sz="1700"/>
          </a:p>
          <a:p>
            <a:pPr indent="0" lvl="0" marL="0" rtl="0" algn="l">
              <a:spcBef>
                <a:spcPts val="1200"/>
              </a:spcBef>
              <a:spcAft>
                <a:spcPts val="1200"/>
              </a:spcAft>
              <a:buNone/>
            </a:pPr>
            <a:r>
              <a:rPr lang="it" sz="1700"/>
              <a:t>Inoltre, la paura è tale che i pazienti evitano le situazioni di stress fino ad avere una compromissione del normale funzionamento (p. es., andare a scuola, visitare il centro commerciale, fare altre attività normali).</a:t>
            </a:r>
            <a:endParaRPr sz="17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9"/>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Disturbo d'ansia generalizzata nei bambini e negli adolescenti</a:t>
            </a:r>
            <a:endParaRPr/>
          </a:p>
        </p:txBody>
      </p:sp>
      <p:sp>
        <p:nvSpPr>
          <p:cNvPr id="216" name="Google Shape;216;p2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600"/>
              <a:t>Il disturbo d'ansia generalizzata è uno stato persistente di marcata ansia e apprensione, caratterizzato da eccessiva preoccupazione, paura, e terrore. Sintomi fisici possono comprendere tremore, sudorazione, multipli disturbi somatici, e esaurimento. La diagnosi si basa sull'anamnesi. </a:t>
            </a:r>
            <a:endParaRPr sz="1600"/>
          </a:p>
          <a:p>
            <a:pPr indent="0" lvl="0" marL="0" rtl="0" algn="l">
              <a:spcBef>
                <a:spcPts val="1200"/>
              </a:spcBef>
              <a:spcAft>
                <a:spcPts val="1200"/>
              </a:spcAft>
              <a:buNone/>
            </a:pPr>
            <a:r>
              <a:rPr lang="it" sz="1600"/>
              <a:t>Il trattamento consiste spesso in una terapia di rilassamento, talvolta combinata con la terapia farmacologica.</a:t>
            </a:r>
            <a:endParaRPr sz="1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0"/>
          <p:cNvSpPr txBox="1"/>
          <p:nvPr>
            <p:ph type="title"/>
          </p:nvPr>
        </p:nvSpPr>
        <p:spPr>
          <a:xfrm>
            <a:off x="819150" y="563775"/>
            <a:ext cx="7505700" cy="516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Sintomatologia</a:t>
            </a:r>
            <a:endParaRPr/>
          </a:p>
        </p:txBody>
      </p:sp>
      <p:sp>
        <p:nvSpPr>
          <p:cNvPr id="222" name="Google Shape;222;p30"/>
          <p:cNvSpPr txBox="1"/>
          <p:nvPr>
            <p:ph idx="1" type="body"/>
          </p:nvPr>
        </p:nvSpPr>
        <p:spPr>
          <a:xfrm>
            <a:off x="819150" y="1158650"/>
            <a:ext cx="7505700" cy="3280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sz="1500"/>
              <a:t>I bambini con disturbo d'ansia generalizzata hanno preoccupazioni multiple e diffuse, che sono esacerbate dallo stress. </a:t>
            </a:r>
            <a:endParaRPr sz="1500"/>
          </a:p>
          <a:p>
            <a:pPr indent="0" lvl="0" marL="0" rtl="0" algn="l">
              <a:spcBef>
                <a:spcPts val="1200"/>
              </a:spcBef>
              <a:spcAft>
                <a:spcPts val="0"/>
              </a:spcAft>
              <a:buNone/>
            </a:pPr>
            <a:r>
              <a:rPr lang="it" sz="1500"/>
              <a:t>Questi bambini spesso hanno difficoltà a prestare attenzione e possono essere iperattivi e irrequieti. </a:t>
            </a:r>
            <a:endParaRPr sz="1500"/>
          </a:p>
          <a:p>
            <a:pPr indent="0" lvl="0" marL="0" rtl="0" algn="l">
              <a:spcBef>
                <a:spcPts val="1200"/>
              </a:spcBef>
              <a:spcAft>
                <a:spcPts val="0"/>
              </a:spcAft>
              <a:buNone/>
            </a:pPr>
            <a:r>
              <a:rPr lang="it" sz="1500"/>
              <a:t>Possono dormire poco, sudare eccessivamente, sentirsi esausti, e lamentare un disagio fisico (p. es., mal di stomaco, dolori muscolari, mal di testa). </a:t>
            </a:r>
            <a:endParaRPr sz="1500"/>
          </a:p>
          <a:p>
            <a:pPr indent="0" lvl="0" marL="0" rtl="0" algn="l">
              <a:spcBef>
                <a:spcPts val="1200"/>
              </a:spcBef>
              <a:spcAft>
                <a:spcPts val="0"/>
              </a:spcAft>
              <a:buNone/>
            </a:pPr>
            <a:r>
              <a:rPr lang="it" sz="1500"/>
              <a:t>L'improvvisa e drammatica interruzione delle routine durante la pandemia COVID-19, come la chiusura della scuola e l'isolamento dalla famiglia allargata, dai coetanei, dagli insegnanti, dai gruppi culturali e religiosi, ha aumentato l'ansia in quasi tutti i bambini. </a:t>
            </a:r>
            <a:endParaRPr sz="1500"/>
          </a:p>
          <a:p>
            <a:pPr indent="0" lvl="0" marL="0" rtl="0" algn="l">
              <a:spcBef>
                <a:spcPts val="1200"/>
              </a:spcBef>
              <a:spcAft>
                <a:spcPts val="1200"/>
              </a:spcAft>
              <a:buNone/>
            </a:pPr>
            <a:r>
              <a:rPr lang="it" sz="1500"/>
              <a:t>Vivere in spazi ristretti con i familiari per settimane o mesi e l'incertezza generale sul futuro hanno aumentato lo stress.</a:t>
            </a:r>
            <a:endParaRPr sz="15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1"/>
          <p:cNvSpPr txBox="1"/>
          <p:nvPr>
            <p:ph type="title"/>
          </p:nvPr>
        </p:nvSpPr>
        <p:spPr>
          <a:xfrm>
            <a:off x="819150" y="524625"/>
            <a:ext cx="7505700" cy="49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Diagnosi</a:t>
            </a:r>
            <a:endParaRPr/>
          </a:p>
        </p:txBody>
      </p:sp>
      <p:sp>
        <p:nvSpPr>
          <p:cNvPr id="228" name="Google Shape;228;p31"/>
          <p:cNvSpPr txBox="1"/>
          <p:nvPr>
            <p:ph idx="1" type="body"/>
          </p:nvPr>
        </p:nvSpPr>
        <p:spPr>
          <a:xfrm>
            <a:off x="819150" y="1315225"/>
            <a:ext cx="7505700" cy="312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800"/>
              <a:t>Il disturbo d'ansia generalizzata è diagnosticato in bambini e adolescenti che hanno ansia marcata e debilitante, non abbastanza focalizzata per soddisfare i criteri di diagnosi di uno specifico disturbo come il disturbo d'ansia sociale o il disturbo da attacchi di panico. </a:t>
            </a:r>
            <a:endParaRPr sz="1800"/>
          </a:p>
          <a:p>
            <a:pPr indent="0" lvl="0" marL="0" rtl="0" algn="l">
              <a:spcBef>
                <a:spcPts val="1200"/>
              </a:spcBef>
              <a:spcAft>
                <a:spcPts val="1200"/>
              </a:spcAft>
              <a:buNone/>
            </a:pPr>
            <a:r>
              <a:rPr lang="it" sz="1800"/>
              <a:t>Il disturbo d'ansia generalizzata è anche una diagnosi corretta in bambini affetti da una forma d'ansia specifica, come l'ansia da separazione, ma che presentano anche altri significativi sintomi d'ansia in aggiunta e più gravi di quelli specifici.</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aspetti generali</a:t>
            </a:r>
            <a:endParaRPr/>
          </a:p>
        </p:txBody>
      </p:sp>
      <p:sp>
        <p:nvSpPr>
          <p:cNvPr id="134" name="Google Shape;134;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I disturbi d'ansia sono caratterizzati da uno stato di paura, preoccupazione e terrore, che compromette gravemente le normali capacità di funzione del bambino, e che risulta sproporzionato rispetto alle reali circostanze del momento. </a:t>
            </a:r>
            <a:endParaRPr/>
          </a:p>
          <a:p>
            <a:pPr indent="0" lvl="0" marL="0" rtl="0" algn="l">
              <a:spcBef>
                <a:spcPts val="1200"/>
              </a:spcBef>
              <a:spcAft>
                <a:spcPts val="0"/>
              </a:spcAft>
              <a:buNone/>
            </a:pPr>
            <a:r>
              <a:rPr lang="it"/>
              <a:t>L'ansia può essere somatizzata in sintomi fisici. La diagnosi è clinica.</a:t>
            </a:r>
            <a:endParaRPr/>
          </a:p>
          <a:p>
            <a:pPr indent="0" lvl="0" marL="0" rtl="0" algn="l">
              <a:spcBef>
                <a:spcPts val="1200"/>
              </a:spcBef>
              <a:spcAft>
                <a:spcPts val="1200"/>
              </a:spcAft>
              <a:buNone/>
            </a:pPr>
            <a:r>
              <a:rPr lang="it"/>
              <a:t> Il trattamento si basa sulla terapia comportamentale e farmaci, in genere gli inibitori selettivi della ricaptazione della serotonina.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2"/>
          <p:cNvSpPr txBox="1"/>
          <p:nvPr>
            <p:ph idx="1" type="body"/>
          </p:nvPr>
        </p:nvSpPr>
        <p:spPr>
          <a:xfrm>
            <a:off x="819150" y="869000"/>
            <a:ext cx="7505700" cy="3569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it" sz="1600"/>
              <a:t>Criteri specifici comprendono la presenza di ciascuno dei seguenti:</a:t>
            </a:r>
            <a:endParaRPr sz="1600"/>
          </a:p>
          <a:p>
            <a:pPr indent="-330200" lvl="0" marL="457200" rtl="0" algn="l">
              <a:lnSpc>
                <a:spcPct val="100000"/>
              </a:lnSpc>
              <a:spcBef>
                <a:spcPts val="1200"/>
              </a:spcBef>
              <a:spcAft>
                <a:spcPts val="0"/>
              </a:spcAft>
              <a:buSzPts val="1600"/>
              <a:buChar char="-"/>
            </a:pPr>
            <a:r>
              <a:rPr lang="it" sz="1600"/>
              <a:t>L'eccessiva ansia e preoccupazione che i pazienti hanno difficoltà a controllare</a:t>
            </a:r>
            <a:endParaRPr sz="1600"/>
          </a:p>
          <a:p>
            <a:pPr indent="-330200" lvl="0" marL="457200" rtl="0" algn="l">
              <a:lnSpc>
                <a:spcPct val="100000"/>
              </a:lnSpc>
              <a:spcBef>
                <a:spcPts val="0"/>
              </a:spcBef>
              <a:spcAft>
                <a:spcPts val="0"/>
              </a:spcAft>
              <a:buSzPts val="1600"/>
              <a:buChar char="-"/>
            </a:pPr>
            <a:r>
              <a:rPr lang="it" sz="1600"/>
              <a:t>I sintomi si presentano in più giorni che non per ≥ 6 mesi</a:t>
            </a:r>
            <a:endParaRPr sz="1600"/>
          </a:p>
          <a:p>
            <a:pPr indent="-330200" lvl="0" marL="457200" rtl="0" algn="l">
              <a:lnSpc>
                <a:spcPct val="100000"/>
              </a:lnSpc>
              <a:spcBef>
                <a:spcPts val="0"/>
              </a:spcBef>
              <a:spcAft>
                <a:spcPts val="0"/>
              </a:spcAft>
              <a:buSzPts val="1600"/>
              <a:buChar char="-"/>
            </a:pPr>
            <a:r>
              <a:rPr lang="it" sz="1600"/>
              <a:t>I sintomi causano disagio significativo o compromettono il funzionamento sociale o a scuola</a:t>
            </a:r>
            <a:endParaRPr sz="1600"/>
          </a:p>
          <a:p>
            <a:pPr indent="0" lvl="0" marL="0" rtl="0" algn="l">
              <a:lnSpc>
                <a:spcPct val="100000"/>
              </a:lnSpc>
              <a:spcBef>
                <a:spcPts val="1200"/>
              </a:spcBef>
              <a:spcAft>
                <a:spcPts val="0"/>
              </a:spcAft>
              <a:buNone/>
            </a:pPr>
            <a:r>
              <a:rPr lang="it" sz="1600"/>
              <a:t>Inoltre, i criteri di cui sopra devono essere accompagnati da ≥ 1 dei seguenti:</a:t>
            </a:r>
            <a:endParaRPr sz="1600"/>
          </a:p>
          <a:p>
            <a:pPr indent="-330200" lvl="0" marL="457200" rtl="0" algn="l">
              <a:lnSpc>
                <a:spcPct val="100000"/>
              </a:lnSpc>
              <a:spcBef>
                <a:spcPts val="1200"/>
              </a:spcBef>
              <a:spcAft>
                <a:spcPts val="0"/>
              </a:spcAft>
              <a:buSzPts val="1600"/>
              <a:buChar char="-"/>
            </a:pPr>
            <a:r>
              <a:rPr lang="it" sz="1600"/>
              <a:t>Irrequietezza o sentimento di pericolo</a:t>
            </a:r>
            <a:endParaRPr sz="1600"/>
          </a:p>
          <a:p>
            <a:pPr indent="-330200" lvl="0" marL="457200" rtl="0" algn="l">
              <a:lnSpc>
                <a:spcPct val="100000"/>
              </a:lnSpc>
              <a:spcBef>
                <a:spcPts val="0"/>
              </a:spcBef>
              <a:spcAft>
                <a:spcPts val="0"/>
              </a:spcAft>
              <a:buSzPts val="1600"/>
              <a:buChar char="-"/>
            </a:pPr>
            <a:r>
              <a:rPr lang="it" sz="1600"/>
              <a:t>Essere facilmente affaticabili</a:t>
            </a:r>
            <a:endParaRPr sz="1600"/>
          </a:p>
          <a:p>
            <a:pPr indent="-330200" lvl="0" marL="457200" rtl="0" algn="l">
              <a:lnSpc>
                <a:spcPct val="100000"/>
              </a:lnSpc>
              <a:spcBef>
                <a:spcPts val="0"/>
              </a:spcBef>
              <a:spcAft>
                <a:spcPts val="0"/>
              </a:spcAft>
              <a:buSzPts val="1600"/>
              <a:buChar char="-"/>
            </a:pPr>
            <a:r>
              <a:rPr lang="it" sz="1600"/>
              <a:t>Difficoltà di concentrazione</a:t>
            </a:r>
            <a:endParaRPr sz="1600"/>
          </a:p>
          <a:p>
            <a:pPr indent="-330200" lvl="0" marL="457200" rtl="0" algn="l">
              <a:lnSpc>
                <a:spcPct val="100000"/>
              </a:lnSpc>
              <a:spcBef>
                <a:spcPts val="0"/>
              </a:spcBef>
              <a:spcAft>
                <a:spcPts val="0"/>
              </a:spcAft>
              <a:buSzPts val="1600"/>
              <a:buChar char="-"/>
            </a:pPr>
            <a:r>
              <a:rPr lang="it" sz="1600"/>
              <a:t>Irritabilità</a:t>
            </a:r>
            <a:endParaRPr sz="1600"/>
          </a:p>
          <a:p>
            <a:pPr indent="-330200" lvl="0" marL="457200" rtl="0" algn="l">
              <a:lnSpc>
                <a:spcPct val="100000"/>
              </a:lnSpc>
              <a:spcBef>
                <a:spcPts val="0"/>
              </a:spcBef>
              <a:spcAft>
                <a:spcPts val="0"/>
              </a:spcAft>
              <a:buSzPts val="1600"/>
              <a:buChar char="-"/>
            </a:pPr>
            <a:r>
              <a:rPr lang="it" sz="1600"/>
              <a:t>Tensione muscolare</a:t>
            </a:r>
            <a:endParaRPr sz="1600"/>
          </a:p>
          <a:p>
            <a:pPr indent="-330200" lvl="0" marL="457200" rtl="0" algn="l">
              <a:lnSpc>
                <a:spcPct val="100000"/>
              </a:lnSpc>
              <a:spcBef>
                <a:spcPts val="0"/>
              </a:spcBef>
              <a:spcAft>
                <a:spcPts val="0"/>
              </a:spcAft>
              <a:buSzPts val="1600"/>
              <a:buChar char="-"/>
            </a:pPr>
            <a:r>
              <a:rPr lang="it" sz="1600"/>
              <a:t>Disturbi del sonno</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3"/>
          <p:cNvSpPr txBox="1"/>
          <p:nvPr>
            <p:ph idx="1" type="body"/>
          </p:nvPr>
        </p:nvSpPr>
        <p:spPr>
          <a:xfrm>
            <a:off x="819150" y="1127350"/>
            <a:ext cx="7505700" cy="3311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Di tanto in tanto, il disturbo d'ansia generalizzata può essere confuso con il disturbo da deficit di attenzione/iperattività perché il disturbo d'ansia generalizzata può causare una difficoltà nel prestare attenzione e può determinare uno stato di agitazione psicomotoria (ossia, iperattività). </a:t>
            </a:r>
            <a:endParaRPr sz="1700"/>
          </a:p>
          <a:p>
            <a:pPr indent="0" lvl="0" marL="0" rtl="0" algn="l">
              <a:spcBef>
                <a:spcPts val="1200"/>
              </a:spcBef>
              <a:spcAft>
                <a:spcPts val="0"/>
              </a:spcAft>
              <a:buNone/>
            </a:pPr>
            <a:r>
              <a:rPr lang="it" sz="1700"/>
              <a:t>Tuttavia, nel deficit di attenzione/iperattività, i bambini hanno anche difficoltà di concentrazione e si sentono inquieti quando non sono in ansia. </a:t>
            </a:r>
            <a:endParaRPr sz="1700"/>
          </a:p>
          <a:p>
            <a:pPr indent="0" lvl="0" marL="0" rtl="0" algn="l">
              <a:spcBef>
                <a:spcPts val="1200"/>
              </a:spcBef>
              <a:spcAft>
                <a:spcPts val="0"/>
              </a:spcAft>
              <a:buNone/>
            </a:pPr>
            <a:r>
              <a:rPr lang="it" sz="1700"/>
              <a:t>Alcuni bambini hanno sia il deficit di attenzione/iperattività sia un disturbo d'ansia.</a:t>
            </a:r>
            <a:endParaRPr sz="1700"/>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Trattamento</a:t>
            </a:r>
            <a:endParaRPr/>
          </a:p>
        </p:txBody>
      </p:sp>
      <p:sp>
        <p:nvSpPr>
          <p:cNvPr id="244" name="Google Shape;244;p3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it" sz="1700"/>
              <a:t>Psicoterapia</a:t>
            </a:r>
            <a:endParaRPr sz="1700"/>
          </a:p>
          <a:p>
            <a:pPr indent="0" lvl="0" marL="0" rtl="0" algn="l">
              <a:lnSpc>
                <a:spcPct val="100000"/>
              </a:lnSpc>
              <a:spcBef>
                <a:spcPts val="1200"/>
              </a:spcBef>
              <a:spcAft>
                <a:spcPts val="0"/>
              </a:spcAft>
              <a:buNone/>
            </a:pPr>
            <a:r>
              <a:rPr lang="it" sz="1700"/>
              <a:t>Terapia di rilassamento</a:t>
            </a:r>
            <a:endParaRPr sz="1700"/>
          </a:p>
          <a:p>
            <a:pPr indent="0" lvl="0" marL="0" rtl="0" algn="l">
              <a:lnSpc>
                <a:spcPct val="100000"/>
              </a:lnSpc>
              <a:spcBef>
                <a:spcPts val="1200"/>
              </a:spcBef>
              <a:spcAft>
                <a:spcPts val="0"/>
              </a:spcAft>
              <a:buNone/>
            </a:pPr>
            <a:r>
              <a:rPr lang="it" sz="1700"/>
              <a:t>A volte farmaci ansiolitici, di solito inibitori selettivi della ricaptazione della serotonina</a:t>
            </a:r>
            <a:endParaRPr sz="1700"/>
          </a:p>
          <a:p>
            <a:pPr indent="0" lvl="0" marL="0" rtl="0" algn="l">
              <a:lnSpc>
                <a:spcPct val="100000"/>
              </a:lnSpc>
              <a:spcBef>
                <a:spcPts val="1200"/>
              </a:spcBef>
              <a:spcAft>
                <a:spcPts val="1200"/>
              </a:spcAft>
              <a:buNone/>
            </a:pPr>
            <a:r>
              <a:rPr lang="it" sz="1700"/>
              <a:t>Dato che è diffusa la focalizzazione sui sintomi, è particolarmente difficile trattare il disturbo d'ansia generalizzata con la terapia comportamentale.</a:t>
            </a:r>
            <a:endParaRPr sz="17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5"/>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Attacchi di panico nei bambini e negli adolescenti</a:t>
            </a:r>
            <a:endParaRPr/>
          </a:p>
        </p:txBody>
      </p:sp>
      <p:sp>
        <p:nvSpPr>
          <p:cNvPr id="250" name="Google Shape;250;p3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600"/>
              <a:t>Il disturbo di panico è caratterizzato da attacchi di panico frequenti e ricorrenti (almeno 1 volta/settimana). Gli attacchi di panico sono episodi distinti della durata di circa 20 min; durante gli attacchi, i bambini sperimentano sintomi somatici, sintomi cognitivi, o entrambi. </a:t>
            </a:r>
            <a:endParaRPr sz="1600"/>
          </a:p>
          <a:p>
            <a:pPr indent="0" lvl="0" marL="0" rtl="0" algn="l">
              <a:spcBef>
                <a:spcPts val="1200"/>
              </a:spcBef>
              <a:spcAft>
                <a:spcPts val="0"/>
              </a:spcAft>
              <a:buNone/>
            </a:pPr>
            <a:r>
              <a:rPr lang="it" sz="1600"/>
              <a:t>La diagnosi si basa sull'anamnesi. </a:t>
            </a:r>
            <a:endParaRPr sz="1600"/>
          </a:p>
          <a:p>
            <a:pPr indent="0" lvl="0" marL="0" rtl="0" algn="l">
              <a:spcBef>
                <a:spcPts val="1200"/>
              </a:spcBef>
              <a:spcAft>
                <a:spcPts val="1200"/>
              </a:spcAft>
              <a:buNone/>
            </a:pPr>
            <a:r>
              <a:rPr lang="it" sz="1600"/>
              <a:t>Il trattamento prevede l'uso di benzodiazepine o inibitori selettivi della ricaptazione della serotonina e psicoterapia.</a:t>
            </a:r>
            <a:endParaRPr sz="16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6"/>
          <p:cNvSpPr txBox="1"/>
          <p:nvPr>
            <p:ph idx="1" type="body"/>
          </p:nvPr>
        </p:nvSpPr>
        <p:spPr>
          <a:xfrm>
            <a:off x="819150" y="1536650"/>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600"/>
              <a:t>Il disturbo di panico è molto meno comune nei bambini in età prepuberale rispetto agli adolescenti.</a:t>
            </a:r>
            <a:endParaRPr sz="1600"/>
          </a:p>
          <a:p>
            <a:pPr indent="0" lvl="0" marL="0" rtl="0" algn="l">
              <a:spcBef>
                <a:spcPts val="1200"/>
              </a:spcBef>
              <a:spcAft>
                <a:spcPts val="1200"/>
              </a:spcAft>
              <a:buNone/>
            </a:pPr>
            <a:r>
              <a:rPr lang="it" sz="1600"/>
              <a:t>Gli attacchi di panico si possono verificare da soli o in altri disturbi d'ansia (p. es., agorafobia, ansia da separazione), altri disturbi mentali (p. es., disturbo ossessivo compulsivo), oppure in alcuni disturbi internistici (p. es., asma). Gli attacchi di panico possono innescare un attacco di asma e viceversa.</a:t>
            </a:r>
            <a:endParaRPr sz="16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7"/>
          <p:cNvSpPr txBox="1"/>
          <p:nvPr>
            <p:ph type="title"/>
          </p:nvPr>
        </p:nvSpPr>
        <p:spPr>
          <a:xfrm>
            <a:off x="819150" y="548125"/>
            <a:ext cx="7505700" cy="54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Sintomi</a:t>
            </a:r>
            <a:endParaRPr/>
          </a:p>
        </p:txBody>
      </p:sp>
      <p:sp>
        <p:nvSpPr>
          <p:cNvPr id="261" name="Google Shape;261;p37"/>
          <p:cNvSpPr txBox="1"/>
          <p:nvPr>
            <p:ph idx="1" type="body"/>
          </p:nvPr>
        </p:nvSpPr>
        <p:spPr>
          <a:xfrm>
            <a:off x="819150" y="1252600"/>
            <a:ext cx="7505700" cy="3460200"/>
          </a:xfrm>
          <a:prstGeom prst="rect">
            <a:avLst/>
          </a:prstGeom>
        </p:spPr>
        <p:txBody>
          <a:bodyPr anchorCtr="0" anchor="t" bIns="91425" lIns="91425" spcFirstLastPara="1" rIns="91425" wrap="square" tIns="91425">
            <a:normAutofit fontScale="55000" lnSpcReduction="20000"/>
          </a:bodyPr>
          <a:lstStyle/>
          <a:p>
            <a:pPr indent="0" lvl="0" marL="0" rtl="0" algn="l">
              <a:lnSpc>
                <a:spcPct val="100000"/>
              </a:lnSpc>
              <a:spcBef>
                <a:spcPts val="0"/>
              </a:spcBef>
              <a:spcAft>
                <a:spcPts val="0"/>
              </a:spcAft>
              <a:buNone/>
            </a:pPr>
            <a:r>
              <a:rPr lang="it" sz="3135"/>
              <a:t>I sintomi dell'attacco di panico comprendono un'improvvisa paura intensa, accompagnata da sintomi somatici (p. es., palpitazioni, sudorazione, tremore, respiro superficiale o soffocamento, dolore al petto, nausea, vertigini). </a:t>
            </a:r>
            <a:endParaRPr sz="3135"/>
          </a:p>
          <a:p>
            <a:pPr indent="0" lvl="0" marL="0" rtl="0" algn="l">
              <a:lnSpc>
                <a:spcPct val="100000"/>
              </a:lnSpc>
              <a:spcBef>
                <a:spcPts val="1200"/>
              </a:spcBef>
              <a:spcAft>
                <a:spcPts val="0"/>
              </a:spcAft>
              <a:buNone/>
            </a:pPr>
            <a:r>
              <a:rPr lang="it" sz="3135"/>
              <a:t>Rispetto a quelli che accadono negli adulti, gli attacchi di panico nei bambini e negli adolescenti sono spesso più drammatici nella loro manifestazione (p. es., con urla, pianti e iperventilazione). Questo display può essere allarmante per i genitori e per gli altri.</a:t>
            </a:r>
            <a:endParaRPr sz="3135"/>
          </a:p>
          <a:p>
            <a:pPr indent="0" lvl="0" marL="0" rtl="0" algn="l">
              <a:lnSpc>
                <a:spcPct val="100000"/>
              </a:lnSpc>
              <a:spcBef>
                <a:spcPts val="1200"/>
              </a:spcBef>
              <a:spcAft>
                <a:spcPts val="0"/>
              </a:spcAft>
              <a:buNone/>
            </a:pPr>
            <a:r>
              <a:rPr lang="it" sz="3135"/>
              <a:t>Gli attacchi di panico in genere si sviluppano spontaneamente, però nel tempo, i bambini iniziano ad attribuirli ad alcune situazioni e ambienti. </a:t>
            </a:r>
            <a:endParaRPr sz="3135"/>
          </a:p>
          <a:p>
            <a:pPr indent="0" lvl="0" marL="0" rtl="0" algn="l">
              <a:lnSpc>
                <a:spcPct val="100000"/>
              </a:lnSpc>
              <a:spcBef>
                <a:spcPts val="1200"/>
              </a:spcBef>
              <a:spcAft>
                <a:spcPts val="1200"/>
              </a:spcAft>
              <a:buNone/>
            </a:pPr>
            <a:r>
              <a:rPr lang="it" sz="3135"/>
              <a:t>Il bambino cerca quindi di evitare queste situazioni, il che può condurre all'agorafobia. Le condotte di evitamento vengono considerate agorafobia qualora tali comportamenti interferiscono in maniera pesante con le attività quotidiane, come l'andare a scuola, al centro commerciale, o fare altre cose normali.</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8"/>
          <p:cNvSpPr txBox="1"/>
          <p:nvPr>
            <p:ph type="title"/>
          </p:nvPr>
        </p:nvSpPr>
        <p:spPr>
          <a:xfrm>
            <a:off x="819150" y="845600"/>
            <a:ext cx="7505700" cy="61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Diagnosi</a:t>
            </a:r>
            <a:endParaRPr/>
          </a:p>
        </p:txBody>
      </p:sp>
      <p:sp>
        <p:nvSpPr>
          <p:cNvPr id="267" name="Google Shape;267;p38"/>
          <p:cNvSpPr txBox="1"/>
          <p:nvPr>
            <p:ph idx="1" type="body"/>
          </p:nvPr>
        </p:nvSpPr>
        <p:spPr>
          <a:xfrm>
            <a:off x="819150" y="1463900"/>
            <a:ext cx="7505700" cy="2974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500"/>
              <a:t>Il disturbo di panico è diagnosticato in base a un'anamnesi di attacchi di panico ricorrenti, solitamente dopo che viene eseguita una valutazione internistica per escludere la presenza di cause organiche dei sintomi somatici. </a:t>
            </a:r>
            <a:endParaRPr sz="1500"/>
          </a:p>
          <a:p>
            <a:pPr indent="0" lvl="0" marL="0" rtl="0" algn="l">
              <a:spcBef>
                <a:spcPts val="1200"/>
              </a:spcBef>
              <a:spcAft>
                <a:spcPts val="0"/>
              </a:spcAft>
              <a:buNone/>
            </a:pPr>
            <a:r>
              <a:rPr lang="it" sz="1500"/>
              <a:t>Molti bambini sono sottoposti a un notevole numero di test diagnostici prima che venga sospettato un disturbo di panico. La presenza di altre malattie, in particolare l'asma, può complicare la diagnosi. </a:t>
            </a:r>
            <a:endParaRPr sz="1500"/>
          </a:p>
          <a:p>
            <a:pPr indent="0" lvl="0" marL="0" rtl="0" algn="l">
              <a:spcBef>
                <a:spcPts val="1200"/>
              </a:spcBef>
              <a:spcAft>
                <a:spcPts val="1200"/>
              </a:spcAft>
              <a:buNone/>
            </a:pPr>
            <a:r>
              <a:rPr lang="it" sz="1500"/>
              <a:t>È necessaria una completa ricerca di altri disturbi (p. es., disturbo ossessivo-compulsivo e disturbo d'ansia sociale) poiché una di queste patologie può essere il problema principale che causa gli attacchi di panico che risultano essere quindi un sintomo.</a:t>
            </a:r>
            <a:endParaRPr sz="15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9"/>
          <p:cNvSpPr txBox="1"/>
          <p:nvPr>
            <p:ph type="title"/>
          </p:nvPr>
        </p:nvSpPr>
        <p:spPr>
          <a:xfrm>
            <a:off x="819150" y="571575"/>
            <a:ext cx="7505700" cy="508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Trattamento</a:t>
            </a:r>
            <a:endParaRPr/>
          </a:p>
        </p:txBody>
      </p:sp>
      <p:sp>
        <p:nvSpPr>
          <p:cNvPr id="273" name="Google Shape;273;p39"/>
          <p:cNvSpPr txBox="1"/>
          <p:nvPr>
            <p:ph idx="1" type="body"/>
          </p:nvPr>
        </p:nvSpPr>
        <p:spPr>
          <a:xfrm>
            <a:off x="819150" y="1291750"/>
            <a:ext cx="7505700" cy="3147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500"/>
              <a:t>La terapia del disturbo di panico in genere è una combinazione di farmacoterapia e psicoterapia. Nei bambini, è spesso difficile iniziare una psicoterapia finché gli attacchi di panico non sono sotto controllo grazie alle terapie farmacologiche.</a:t>
            </a:r>
            <a:endParaRPr sz="1500"/>
          </a:p>
          <a:p>
            <a:pPr indent="0" lvl="0" marL="0" rtl="0" algn="l">
              <a:spcBef>
                <a:spcPts val="1200"/>
              </a:spcBef>
              <a:spcAft>
                <a:spcPts val="0"/>
              </a:spcAft>
              <a:buNone/>
            </a:pPr>
            <a:r>
              <a:rPr lang="it" sz="1500"/>
              <a:t>Le benzodiazepine sono i farmaci più efficaci, ma spesso sono preferiti gli inibitori selettivi della ricaptazione della serotonina perché le benzodiazepine hanno un effetto sedativo e possono compromettere largamente l'apprendimento e la memoria. </a:t>
            </a:r>
            <a:endParaRPr sz="1500"/>
          </a:p>
          <a:p>
            <a:pPr indent="0" lvl="0" marL="0" rtl="0" algn="l">
              <a:spcBef>
                <a:spcPts val="1200"/>
              </a:spcBef>
              <a:spcAft>
                <a:spcPts val="1200"/>
              </a:spcAft>
              <a:buNone/>
            </a:pPr>
            <a:r>
              <a:rPr lang="it" sz="1500"/>
              <a:t>Tuttavia, gli inibitori selettivi della ricaptazione della serotonina non agiscono in un tempo rapido, e un breve ciclo con una benzodiazepina (p. es., lorazepam 0,5-2,0 mg per via orale 3 volte/die) può essere di aiuto finché gli inibitori selettivi della ricaptazione della serotonina non agiscano clinicamente.</a:t>
            </a:r>
            <a:endParaRPr sz="15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4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Disturbo d'ansia da separazione</a:t>
            </a:r>
            <a:endParaRPr/>
          </a:p>
        </p:txBody>
      </p:sp>
      <p:sp>
        <p:nvSpPr>
          <p:cNvPr id="279" name="Google Shape;279;p40"/>
          <p:cNvSpPr txBox="1"/>
          <p:nvPr>
            <p:ph idx="1" type="body"/>
          </p:nvPr>
        </p:nvSpPr>
        <p:spPr>
          <a:xfrm>
            <a:off x="819150" y="1651875"/>
            <a:ext cx="7505700" cy="278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700"/>
              <a:t>Il disturbo d'ansia da separazione è la paura persistente, intensa, e inappropriata rispetto all'età di sviluppo della separazione da una figura di riferimento (solitamente la madre). I bambini affetti tentano disperatamente di evitare tali separazioni. </a:t>
            </a:r>
            <a:endParaRPr sz="1700"/>
          </a:p>
          <a:p>
            <a:pPr indent="0" lvl="0" marL="0" rtl="0" algn="l">
              <a:spcBef>
                <a:spcPts val="1200"/>
              </a:spcBef>
              <a:spcAft>
                <a:spcPts val="0"/>
              </a:spcAft>
              <a:buNone/>
            </a:pPr>
            <a:r>
              <a:rPr lang="it" sz="1700"/>
              <a:t>Quando la separazione è forzata, questi bambini mostrano una disabilitante volontà di ricongiungimento. </a:t>
            </a:r>
            <a:endParaRPr sz="1700"/>
          </a:p>
          <a:p>
            <a:pPr indent="0" lvl="0" marL="0" rtl="0" algn="l">
              <a:spcBef>
                <a:spcPts val="1200"/>
              </a:spcBef>
              <a:spcAft>
                <a:spcPts val="1200"/>
              </a:spcAft>
              <a:buNone/>
            </a:pPr>
            <a:r>
              <a:rPr lang="it" sz="1700"/>
              <a:t>La diagnosi si basa sull'anamnesi. Il trattamento è la psicoterapia per il bambino e i familiari, e, in molti casi, inibitori selettivi della ricaptazione della serotonina.</a:t>
            </a:r>
            <a:endParaRPr sz="17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41"/>
          <p:cNvSpPr txBox="1"/>
          <p:nvPr>
            <p:ph idx="1" type="body"/>
          </p:nvPr>
        </p:nvSpPr>
        <p:spPr>
          <a:xfrm>
            <a:off x="819150" y="947275"/>
            <a:ext cx="7505700" cy="3491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500"/>
              <a:t>L'ansia da separazione è un vissuto normale nei bambini tra gli 8 e i 24 mesi; tipicamente si risolve non appena i bambini sviluppano un senso di permanenza degli oggetti e si rendono conto che i loro genitori ritorneranno.</a:t>
            </a:r>
            <a:endParaRPr sz="1500"/>
          </a:p>
          <a:p>
            <a:pPr indent="0" lvl="0" marL="0" rtl="0" algn="l">
              <a:spcBef>
                <a:spcPts val="1200"/>
              </a:spcBef>
              <a:spcAft>
                <a:spcPts val="0"/>
              </a:spcAft>
              <a:buNone/>
            </a:pPr>
            <a:r>
              <a:rPr lang="it" sz="1500"/>
              <a:t>In alcuni bambini, l'ansia da separazione persiste al di là di questo periodo o ritorna più tardi; può risultare abbastanza grave da essere considerata un disturbo. Il disturbo d'ansia da separazione in genere si verifica nei bambini più piccoli ed è raro dopo la pubertà.</a:t>
            </a:r>
            <a:endParaRPr sz="1500"/>
          </a:p>
          <a:p>
            <a:pPr indent="0" lvl="0" marL="0" rtl="0" algn="l">
              <a:spcBef>
                <a:spcPts val="1200"/>
              </a:spcBef>
              <a:spcAft>
                <a:spcPts val="0"/>
              </a:spcAft>
              <a:buNone/>
            </a:pPr>
            <a:r>
              <a:rPr lang="it" sz="1500"/>
              <a:t>Lo stress della vita (p. es., la morte di un parente, un amico o un animale domestico, uno spostamento geografico, un cambiamento nelle scuole) può innescare un disturbo d'ansia da separazione. </a:t>
            </a:r>
            <a:endParaRPr sz="1500"/>
          </a:p>
          <a:p>
            <a:pPr indent="0" lvl="0" marL="0" rtl="0" algn="l">
              <a:spcBef>
                <a:spcPts val="1200"/>
              </a:spcBef>
              <a:spcAft>
                <a:spcPts val="1200"/>
              </a:spcAft>
              <a:buNone/>
            </a:pPr>
            <a:r>
              <a:rPr lang="it" sz="1500"/>
              <a:t>Inoltre, alcune persone hanno una predisposizione genetica all'ansia.</a:t>
            </a:r>
            <a:endParaRPr sz="1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5"/>
          <p:cNvSpPr txBox="1"/>
          <p:nvPr>
            <p:ph idx="1" type="body"/>
          </p:nvPr>
        </p:nvSpPr>
        <p:spPr>
          <a:xfrm>
            <a:off x="819150" y="837675"/>
            <a:ext cx="7505700" cy="360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Alcuni stati di ansia sono un aspetto fisiologico dello sviluppo, come nei casi seguenti:</a:t>
            </a:r>
            <a:endParaRPr/>
          </a:p>
          <a:p>
            <a:pPr indent="-311150" lvl="0" marL="457200" rtl="0" algn="l">
              <a:spcBef>
                <a:spcPts val="1200"/>
              </a:spcBef>
              <a:spcAft>
                <a:spcPts val="0"/>
              </a:spcAft>
              <a:buSzPts val="1300"/>
              <a:buChar char="-"/>
            </a:pPr>
            <a:r>
              <a:rPr lang="it"/>
              <a:t>La maggior parte dei bambini, tra gli 1 e i 3 anni di età, è impaurita se separata dalla madre, specialmente in luoghi estranei.</a:t>
            </a:r>
            <a:endParaRPr/>
          </a:p>
          <a:p>
            <a:pPr indent="-311150" lvl="0" marL="457200" rtl="0" algn="l">
              <a:spcBef>
                <a:spcPts val="0"/>
              </a:spcBef>
              <a:spcAft>
                <a:spcPts val="0"/>
              </a:spcAft>
              <a:buSzPts val="1300"/>
              <a:buChar char="-"/>
            </a:pPr>
            <a:r>
              <a:rPr lang="it"/>
              <a:t>Le paure del buio, dei mostri, delle formiche e dei ragni è di frequente riscontro all'età di 3-4 anni.</a:t>
            </a:r>
            <a:endParaRPr/>
          </a:p>
          <a:p>
            <a:pPr indent="-311150" lvl="0" marL="457200" rtl="0" algn="l">
              <a:spcBef>
                <a:spcPts val="0"/>
              </a:spcBef>
              <a:spcAft>
                <a:spcPts val="0"/>
              </a:spcAft>
              <a:buSzPts val="1300"/>
              <a:buChar char="-"/>
            </a:pPr>
            <a:r>
              <a:rPr lang="it"/>
              <a:t>I bambini timidi inizialmente possono reagire a situazioni nuove con paura o isolamento.</a:t>
            </a:r>
            <a:endParaRPr/>
          </a:p>
          <a:p>
            <a:pPr indent="-311150" lvl="0" marL="457200" rtl="0" algn="l">
              <a:spcBef>
                <a:spcPts val="0"/>
              </a:spcBef>
              <a:spcAft>
                <a:spcPts val="0"/>
              </a:spcAft>
              <a:buSzPts val="1300"/>
              <a:buChar char="-"/>
            </a:pPr>
            <a:r>
              <a:rPr lang="it"/>
              <a:t>La paura di ferirsi o della morte è più diffusa tra i bambini più grandi.</a:t>
            </a:r>
            <a:endParaRPr/>
          </a:p>
          <a:p>
            <a:pPr indent="-311150" lvl="0" marL="457200" rtl="0" algn="l">
              <a:spcBef>
                <a:spcPts val="0"/>
              </a:spcBef>
              <a:spcAft>
                <a:spcPts val="0"/>
              </a:spcAft>
              <a:buSzPts val="1300"/>
              <a:buChar char="-"/>
            </a:pPr>
            <a:r>
              <a:rPr lang="it"/>
              <a:t>I bambini più grandi e gli adolescenti diventano frequentemente ansiosi nell'esporre la relazione di un libro di fronte ai loro compagni di classe.</a:t>
            </a:r>
            <a:endParaRPr/>
          </a:p>
          <a:p>
            <a:pPr indent="0" lvl="0" marL="0" rtl="0" algn="l">
              <a:spcBef>
                <a:spcPts val="1200"/>
              </a:spcBef>
              <a:spcAft>
                <a:spcPts val="1200"/>
              </a:spcAft>
              <a:buNone/>
            </a:pPr>
            <a:r>
              <a:rPr lang="it"/>
              <a:t>Tali difficoltà non devono essere viste come l'evidenza di un disturbo. Tuttavia, se le manifestazioni d'ansia diventano così estreme al punto di causare notevole danno alla funzionalità o grave disagio e/o comportamenti evitativi, deve essere considerata la presenza di un disturbo d'ansia.</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42"/>
          <p:cNvSpPr txBox="1"/>
          <p:nvPr>
            <p:ph idx="1" type="body"/>
          </p:nvPr>
        </p:nvSpPr>
        <p:spPr>
          <a:xfrm>
            <a:off x="819150" y="688925"/>
            <a:ext cx="7505700" cy="37497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None/>
            </a:pPr>
            <a:r>
              <a:rPr lang="it"/>
              <a:t>Come il disturbo d'ansia sociale, il disturbo d'ansia da separazione spesso si manifesta come un rifiuto della scuola (o dell'asilo).</a:t>
            </a:r>
            <a:endParaRPr/>
          </a:p>
          <a:p>
            <a:pPr indent="0" lvl="0" marL="0" rtl="0" algn="l">
              <a:lnSpc>
                <a:spcPct val="100000"/>
              </a:lnSpc>
              <a:spcBef>
                <a:spcPts val="1200"/>
              </a:spcBef>
              <a:spcAft>
                <a:spcPts val="0"/>
              </a:spcAft>
              <a:buNone/>
            </a:pPr>
            <a:r>
              <a:rPr lang="it"/>
              <a:t>Al momento della separazione si verificano classicamente scene drammatiche. Le scene di separazione sono in genere dolorose sia per il bambino sia per la figura di attaccamento (solitamente la madre, ma può essere uno dei due genitori o un caregiver). I bambini spesso piangono e supplicano con tale disperazione da indurre il genitore a non separarsene, il cui risultato è prolungare le scene che sono difficili da interrompere. </a:t>
            </a:r>
            <a:endParaRPr/>
          </a:p>
          <a:p>
            <a:pPr indent="0" lvl="0" marL="0" rtl="0" algn="l">
              <a:lnSpc>
                <a:spcPct val="100000"/>
              </a:lnSpc>
              <a:spcBef>
                <a:spcPts val="1200"/>
              </a:spcBef>
              <a:spcAft>
                <a:spcPts val="0"/>
              </a:spcAft>
              <a:buNone/>
            </a:pPr>
            <a:r>
              <a:rPr lang="it"/>
              <a:t>Quando vengono separati, i bambini si focalizzano sul ricongiungimento con la figura di riferimento e sono spesso preoccupati che questa persona possa aver corso un pericolo (p. es., in un incidente automobilistico, per una grave malattia). I bambini possono anche rifiutarsi di dormire da soli e possono addirittura insistere per stare sempre nella stessa stanza della figura di riferimento.</a:t>
            </a:r>
            <a:endParaRPr/>
          </a:p>
          <a:p>
            <a:pPr indent="0" lvl="0" marL="0" rtl="0" algn="l">
              <a:lnSpc>
                <a:spcPct val="100000"/>
              </a:lnSpc>
              <a:spcBef>
                <a:spcPts val="1200"/>
              </a:spcBef>
              <a:spcAft>
                <a:spcPts val="0"/>
              </a:spcAft>
              <a:buNone/>
            </a:pPr>
            <a:r>
              <a:rPr lang="it"/>
              <a:t>I bambini sviluppano spesso turbe somatiche (p. es., cefalea, mal di stomaco).</a:t>
            </a:r>
            <a:endParaRPr/>
          </a:p>
          <a:p>
            <a:pPr indent="0" lvl="0" marL="0" rtl="0" algn="l">
              <a:lnSpc>
                <a:spcPct val="100000"/>
              </a:lnSpc>
              <a:spcBef>
                <a:spcPts val="1200"/>
              </a:spcBef>
              <a:spcAft>
                <a:spcPts val="0"/>
              </a:spcAft>
              <a:buNone/>
            </a:pPr>
            <a:r>
              <a:rPr lang="it"/>
              <a:t>Il comportamento del bambino è spesso normale quando la figura di attaccamento è presente. Tuttavia, alcuni bambini hanno persistente ed eccessiva preoccupazione di perdere la figura di attaccamento.</a:t>
            </a:r>
            <a:endParaRPr/>
          </a:p>
          <a:p>
            <a:pPr indent="0" lvl="0" marL="0" rtl="0" algn="l">
              <a:lnSpc>
                <a:spcPct val="100000"/>
              </a:lnSpc>
              <a:spcBef>
                <a:spcPts val="1200"/>
              </a:spcBef>
              <a:spcAft>
                <a:spcPts val="1200"/>
              </a:spcAft>
              <a:buNone/>
            </a:pPr>
            <a:r>
              <a:rPr lang="it"/>
              <a:t>L'ansia da separazione è spesso aggravata dalla preoccupazione di un genitore, che a sua volta esacerba quella del bambino; il risultato è un circolo vizioso che può essere interrotto solo dal sensibile e appropriato trattamento del genitore e del bambino contemporaneamente.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3"/>
          <p:cNvSpPr txBox="1"/>
          <p:nvPr>
            <p:ph type="title"/>
          </p:nvPr>
        </p:nvSpPr>
        <p:spPr>
          <a:xfrm>
            <a:off x="850475" y="532450"/>
            <a:ext cx="7505700" cy="555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Trattamento</a:t>
            </a:r>
            <a:endParaRPr/>
          </a:p>
        </p:txBody>
      </p:sp>
      <p:sp>
        <p:nvSpPr>
          <p:cNvPr id="295" name="Google Shape;295;p43"/>
          <p:cNvSpPr txBox="1"/>
          <p:nvPr>
            <p:ph idx="1" type="body"/>
          </p:nvPr>
        </p:nvSpPr>
        <p:spPr>
          <a:xfrm>
            <a:off x="819150" y="1291750"/>
            <a:ext cx="7505700" cy="3147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Il trattamento del disturbo d'ansia da separazione è basato sulla terapia comportamentale che impone sistematicamente delle separazioni regolari. Le scene di saluto devono durare il più breve tempo possibile, e alla figura di attaccamento deve essere insegnato a reagire alle proteste come un problema di fatto. </a:t>
            </a:r>
            <a:endParaRPr/>
          </a:p>
          <a:p>
            <a:pPr indent="0" lvl="0" marL="0" rtl="0" algn="l">
              <a:spcBef>
                <a:spcPts val="1200"/>
              </a:spcBef>
              <a:spcAft>
                <a:spcPts val="0"/>
              </a:spcAft>
              <a:buNone/>
            </a:pPr>
            <a:r>
              <a:rPr lang="it"/>
              <a:t>Può essere d'aiuto assistere i bambini a formare un legame con un adulto dell'asilo o della scuola.</a:t>
            </a:r>
            <a:endParaRPr/>
          </a:p>
          <a:p>
            <a:pPr indent="0" lvl="0" marL="0" rtl="0" algn="l">
              <a:spcBef>
                <a:spcPts val="1200"/>
              </a:spcBef>
              <a:spcAft>
                <a:spcPts val="0"/>
              </a:spcAft>
              <a:buNone/>
            </a:pPr>
            <a:r>
              <a:rPr lang="it"/>
              <a:t>In casi estremi, i bambini possono beneficiare di un ansiolitico, come un inibitore selettivo della ricaptazione della serotonina (vedi tabella Farmaci per il trattamento a lungo termine di disturbi d'ansia e correlati). Tuttavia, il disturbo d'ansia da separazione spesso colpisce bambini anche di 3 anni d'età, e l'esperienza con questi farmaci in pazienti molto piccoli è limitata.</a:t>
            </a:r>
            <a:endParaRPr/>
          </a:p>
          <a:p>
            <a:pPr indent="0" lvl="0" marL="0" rtl="0" algn="l">
              <a:spcBef>
                <a:spcPts val="1200"/>
              </a:spcBef>
              <a:spcAft>
                <a:spcPts val="1200"/>
              </a:spcAft>
              <a:buNone/>
            </a:pPr>
            <a:r>
              <a:rPr lang="it"/>
              <a:t>I bambini trattati con successo sono soggetti a recidive dopo le feste e nel periodo di assenza della scuola. Perciò, ai genitori è spesso raccomandabile di pianificare separazioni regolari durante questi periodi per aiutare il bambino a rimanere abituato alla loro lontananza.</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4"/>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Disturbi d'ansia sociale nei bambini e negli adolescenti</a:t>
            </a:r>
            <a:endParaRPr/>
          </a:p>
        </p:txBody>
      </p:sp>
      <p:sp>
        <p:nvSpPr>
          <p:cNvPr id="301" name="Google Shape;301;p4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Il disturbo d'ansia sociale è la paura persistente di provare imbarazzo, essere ridicolizzati o umiliati nei contesti sociali. Caratteristicamente, i bambini affetti evitano situazioni che possono comportare il giudizio altrui (p. es., la scuola). </a:t>
            </a:r>
            <a:endParaRPr sz="1700"/>
          </a:p>
          <a:p>
            <a:pPr indent="0" lvl="0" marL="0" rtl="0" algn="l">
              <a:spcBef>
                <a:spcPts val="1200"/>
              </a:spcBef>
              <a:spcAft>
                <a:spcPts val="0"/>
              </a:spcAft>
              <a:buNone/>
            </a:pPr>
            <a:r>
              <a:rPr lang="it" sz="1700"/>
              <a:t>La diagnosi si basa sull'anamnesi. </a:t>
            </a:r>
            <a:endParaRPr sz="1700"/>
          </a:p>
          <a:p>
            <a:pPr indent="0" lvl="0" marL="0" rtl="0" algn="l">
              <a:spcBef>
                <a:spcPts val="1200"/>
              </a:spcBef>
              <a:spcAft>
                <a:spcPts val="1200"/>
              </a:spcAft>
              <a:buNone/>
            </a:pPr>
            <a:r>
              <a:rPr lang="it" sz="1700"/>
              <a:t>Il trattamento prevede la psicoterapia; nei casi più gravi, si usano gli inibitori selettivi della ricaptazione della serotonina.</a:t>
            </a:r>
            <a:endParaRPr sz="17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45"/>
          <p:cNvSpPr txBox="1"/>
          <p:nvPr>
            <p:ph idx="1" type="body"/>
          </p:nvPr>
        </p:nvSpPr>
        <p:spPr>
          <a:xfrm>
            <a:off x="819150" y="626300"/>
            <a:ext cx="7505700" cy="381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it" sz="1500"/>
              <a:t>I primi sintomi di disturbo d'ansia sociale negli adolescenti possono essere l'eccessiva preoccupazione prima di partecipare a un evento sociale o la preparazione eccessiva per una presentazione di classe. </a:t>
            </a:r>
            <a:endParaRPr sz="1500"/>
          </a:p>
          <a:p>
            <a:pPr indent="0" lvl="0" marL="0" rtl="0" algn="l">
              <a:lnSpc>
                <a:spcPct val="100000"/>
              </a:lnSpc>
              <a:spcBef>
                <a:spcPts val="1200"/>
              </a:spcBef>
              <a:spcAft>
                <a:spcPts val="0"/>
              </a:spcAft>
              <a:buNone/>
            </a:pPr>
            <a:r>
              <a:rPr lang="it" sz="1500"/>
              <a:t>I primi sintomi nei bambini possono essere la collera, il pianto, l'irrigidimento, l'aggrapparsi, o l'evitamento di eventi sociali. Possono seguire i comportamenti evitanti (p. es., il rifiuto di andare a scuola, non andare alle feste, non mangiare davanti agli altri). </a:t>
            </a:r>
            <a:endParaRPr sz="1500"/>
          </a:p>
          <a:p>
            <a:pPr indent="0" lvl="0" marL="0" rtl="0" algn="l">
              <a:lnSpc>
                <a:spcPct val="100000"/>
              </a:lnSpc>
              <a:spcBef>
                <a:spcPts val="1200"/>
              </a:spcBef>
              <a:spcAft>
                <a:spcPts val="0"/>
              </a:spcAft>
              <a:buNone/>
            </a:pPr>
            <a:r>
              <a:rPr lang="it" sz="1500"/>
              <a:t>Le lamentele hanno spesso una localizzazione di tipo somatico (p. es., "Mi fa male lo stomaco", "ho mal di testa"). Molti bambini hanno una storia positiva di molte visite mediche ed esami in risposta a tali disturbi somatici.</a:t>
            </a:r>
            <a:endParaRPr sz="1500"/>
          </a:p>
          <a:p>
            <a:pPr indent="0" lvl="0" marL="0" rtl="0" algn="l">
              <a:lnSpc>
                <a:spcPct val="100000"/>
              </a:lnSpc>
              <a:spcBef>
                <a:spcPts val="1200"/>
              </a:spcBef>
              <a:spcAft>
                <a:spcPts val="1200"/>
              </a:spcAft>
              <a:buNone/>
            </a:pPr>
            <a:r>
              <a:rPr lang="it" sz="1500"/>
              <a:t>I bambini affetti sono terrorizzati dall'idea di umiliare se stessi di fronte ai loro pari dando una risposta sbagliata, dicendo qualcosa di inappropriato, diventando imbarazzati e addirittura di vomitando. In alcuni casi, il disturbo d'ansia sociale nasce dopo un episodio sfortunato e imbarazzante. Nei casi gravi, i bambini rifiutano di parlare al telefono o persino di uscire di casa.</a:t>
            </a:r>
            <a:endParaRPr sz="15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46"/>
          <p:cNvSpPr txBox="1"/>
          <p:nvPr>
            <p:ph idx="1" type="body"/>
          </p:nvPr>
        </p:nvSpPr>
        <p:spPr>
          <a:xfrm>
            <a:off x="819150" y="845500"/>
            <a:ext cx="7505700" cy="3593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it" sz="1600"/>
              <a:t>La psicoterapia è il caposaldo del trattamento per il disturbo d'ansia sociale. </a:t>
            </a:r>
            <a:endParaRPr sz="1600"/>
          </a:p>
          <a:p>
            <a:pPr indent="0" lvl="0" marL="0" rtl="0" algn="l">
              <a:lnSpc>
                <a:spcPct val="100000"/>
              </a:lnSpc>
              <a:spcBef>
                <a:spcPts val="1200"/>
              </a:spcBef>
              <a:spcAft>
                <a:spcPts val="0"/>
              </a:spcAft>
              <a:buNone/>
            </a:pPr>
            <a:r>
              <a:rPr lang="it" sz="1600"/>
              <a:t>Ai bambini non deve essere permesso di non andare a scuola. </a:t>
            </a:r>
            <a:endParaRPr sz="1600"/>
          </a:p>
          <a:p>
            <a:pPr indent="0" lvl="0" marL="0" rtl="0" algn="l">
              <a:lnSpc>
                <a:spcPct val="100000"/>
              </a:lnSpc>
              <a:spcBef>
                <a:spcPts val="1200"/>
              </a:spcBef>
              <a:spcAft>
                <a:spcPts val="0"/>
              </a:spcAft>
              <a:buNone/>
            </a:pPr>
            <a:r>
              <a:rPr lang="it" sz="1600"/>
              <a:t>Le assenze hanno come risultato solo quello di renderli ancora più riluttanti nel frequentare la scuola.</a:t>
            </a:r>
            <a:endParaRPr sz="1600"/>
          </a:p>
          <a:p>
            <a:pPr indent="0" lvl="0" marL="0" rtl="0" algn="l">
              <a:lnSpc>
                <a:spcPct val="100000"/>
              </a:lnSpc>
              <a:spcBef>
                <a:spcPts val="1200"/>
              </a:spcBef>
              <a:spcAft>
                <a:spcPts val="0"/>
              </a:spcAft>
              <a:buNone/>
            </a:pPr>
            <a:r>
              <a:rPr lang="it" sz="1600"/>
              <a:t>Se i bambini e gli adolescenti non sono sufficientemente motivati a partecipare alla terapia comportamentale o non rispondono in modo adeguato ad essa, un ansiolitico come per esempio un inibitore selettivo della ricaptazione della serotonina può aiutarli (vedi tabella Farmaci per il trattamento a lungo termine di disturbi d'ansia e correlati). </a:t>
            </a:r>
            <a:endParaRPr sz="1600"/>
          </a:p>
          <a:p>
            <a:pPr indent="0" lvl="0" marL="0" rtl="0" algn="l">
              <a:lnSpc>
                <a:spcPct val="100000"/>
              </a:lnSpc>
              <a:spcBef>
                <a:spcPts val="1200"/>
              </a:spcBef>
              <a:spcAft>
                <a:spcPts val="1200"/>
              </a:spcAft>
              <a:buNone/>
            </a:pPr>
            <a:r>
              <a:rPr lang="it" sz="1600"/>
              <a:t>La terapia con un inibitore della ricaptazione della serotonina può ridurre l'ansia a un livello tale da consentire al bambino di partecipare alla terapia comportamentale.</a:t>
            </a:r>
            <a:endParaRPr sz="1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6"/>
          <p:cNvSpPr txBox="1"/>
          <p:nvPr>
            <p:ph idx="1" type="body"/>
          </p:nvPr>
        </p:nvSpPr>
        <p:spPr>
          <a:xfrm>
            <a:off x="819150" y="1347750"/>
            <a:ext cx="7505700" cy="24480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it" sz="2000"/>
              <a:t>I disturbi d'ansia emergono in circa il 3% dei bambini di 6 anni e in circa il 5% dei ragazzi adolescenti e nel 10% delle ragazze adolescenti. I bambini con un disturbo dell'ansia hanno un rischio maggiore di depressione, comportamento suicidario, dipendenza da droghe e alcol, e difficoltà scolastiche  in fasi successive della vita.</a:t>
            </a:r>
            <a:endParaRPr sz="2000"/>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7"/>
          <p:cNvSpPr txBox="1"/>
          <p:nvPr>
            <p:ph idx="1" type="body"/>
          </p:nvPr>
        </p:nvSpPr>
        <p:spPr>
          <a:xfrm>
            <a:off x="819150" y="1009900"/>
            <a:ext cx="7505700" cy="3428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900"/>
              <a:t>I disturbi d'ansia che si verificano nei bambini e negli adolescenti comprendono</a:t>
            </a:r>
            <a:endParaRPr sz="1900"/>
          </a:p>
          <a:p>
            <a:pPr indent="-349250" lvl="0" marL="457200" rtl="0" algn="l">
              <a:spcBef>
                <a:spcPts val="1200"/>
              </a:spcBef>
              <a:spcAft>
                <a:spcPts val="0"/>
              </a:spcAft>
              <a:buSzPts val="1900"/>
              <a:buChar char="-"/>
            </a:pPr>
            <a:r>
              <a:rPr lang="it" sz="1900"/>
              <a:t>Agorafobia</a:t>
            </a:r>
            <a:endParaRPr sz="1900"/>
          </a:p>
          <a:p>
            <a:pPr indent="-349250" lvl="0" marL="457200" rtl="0" algn="l">
              <a:spcBef>
                <a:spcPts val="0"/>
              </a:spcBef>
              <a:spcAft>
                <a:spcPts val="0"/>
              </a:spcAft>
              <a:buSzPts val="1900"/>
              <a:buChar char="-"/>
            </a:pPr>
            <a:r>
              <a:rPr lang="it" sz="1900"/>
              <a:t>Disturbo d'ansia generalizzata</a:t>
            </a:r>
            <a:endParaRPr sz="1900"/>
          </a:p>
          <a:p>
            <a:pPr indent="-349250" lvl="0" marL="457200" rtl="0" algn="l">
              <a:spcBef>
                <a:spcPts val="0"/>
              </a:spcBef>
              <a:spcAft>
                <a:spcPts val="0"/>
              </a:spcAft>
              <a:buSzPts val="1900"/>
              <a:buChar char="-"/>
            </a:pPr>
            <a:r>
              <a:rPr lang="it" sz="1900"/>
              <a:t>Disturbo da panico</a:t>
            </a:r>
            <a:endParaRPr sz="1900"/>
          </a:p>
          <a:p>
            <a:pPr indent="-349250" lvl="0" marL="457200" rtl="0" algn="l">
              <a:spcBef>
                <a:spcPts val="0"/>
              </a:spcBef>
              <a:spcAft>
                <a:spcPts val="0"/>
              </a:spcAft>
              <a:buSzPts val="1900"/>
              <a:buChar char="-"/>
            </a:pPr>
            <a:r>
              <a:rPr lang="it" sz="1900"/>
              <a:t>Disturbo d'ansia da separazione</a:t>
            </a:r>
            <a:endParaRPr sz="1900"/>
          </a:p>
          <a:p>
            <a:pPr indent="-349250" lvl="0" marL="457200" rtl="0" algn="l">
              <a:spcBef>
                <a:spcPts val="0"/>
              </a:spcBef>
              <a:spcAft>
                <a:spcPts val="0"/>
              </a:spcAft>
              <a:buSzPts val="1900"/>
              <a:buChar char="-"/>
            </a:pPr>
            <a:r>
              <a:rPr lang="it" sz="1900"/>
              <a:t>Disturbo d'ansia sociale</a:t>
            </a:r>
            <a:endParaRPr sz="1900"/>
          </a:p>
          <a:p>
            <a:pPr indent="-349250" lvl="0" marL="457200" rtl="0" algn="l">
              <a:spcBef>
                <a:spcPts val="0"/>
              </a:spcBef>
              <a:spcAft>
                <a:spcPts val="0"/>
              </a:spcAft>
              <a:buSzPts val="1900"/>
              <a:buChar char="-"/>
            </a:pPr>
            <a:r>
              <a:rPr lang="it" sz="1900"/>
              <a:t>Fobie specifiche</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8"/>
          <p:cNvSpPr txBox="1"/>
          <p:nvPr>
            <p:ph type="title"/>
          </p:nvPr>
        </p:nvSpPr>
        <p:spPr>
          <a:xfrm>
            <a:off x="819150" y="626400"/>
            <a:ext cx="7505700" cy="60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Eziologia</a:t>
            </a:r>
            <a:endParaRPr/>
          </a:p>
        </p:txBody>
      </p:sp>
      <p:sp>
        <p:nvSpPr>
          <p:cNvPr id="155" name="Google Shape;155;p18"/>
          <p:cNvSpPr txBox="1"/>
          <p:nvPr>
            <p:ph idx="1" type="body"/>
          </p:nvPr>
        </p:nvSpPr>
        <p:spPr>
          <a:xfrm>
            <a:off x="819150" y="1330900"/>
            <a:ext cx="7505700" cy="310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500"/>
              <a:t>L'evidenza suggerisce che i disturbi d'ansia coinvolgono disfunzioni nelle zone del sistema limbico e dell'ippocampo deputate alla regolazione delle emozioni e della risposta alla paura. Studi di ereditabilità evidenziano il ruolo di fattori genetici e ambientali. Geni aspecifici sono stati identificati; molte varianti genetiche sono probabilmente coinvolte.</a:t>
            </a:r>
            <a:endParaRPr sz="1500"/>
          </a:p>
          <a:p>
            <a:pPr indent="0" lvl="0" marL="0" rtl="0" algn="l">
              <a:spcBef>
                <a:spcPts val="1200"/>
              </a:spcBef>
              <a:spcAft>
                <a:spcPts val="0"/>
              </a:spcAft>
              <a:buNone/>
            </a:pPr>
            <a:r>
              <a:rPr lang="it" sz="1500"/>
              <a:t>Genitori ansiosi tendono ad avere figli ansiosi; avere tali genitori può causare nei bambini problemi peggiori rispetto a quelli che altrimenti potrebbero avere. Anche un bambino normale ha difficoltà a restare calmo e composto in presenza di un genitore ansioso, e bambini geneticamente predisposti all'ansia hanno una difficoltà persino maggiore. </a:t>
            </a:r>
            <a:endParaRPr sz="1500"/>
          </a:p>
          <a:p>
            <a:pPr indent="0" lvl="0" marL="0" rtl="0" algn="l">
              <a:spcBef>
                <a:spcPts val="1200"/>
              </a:spcBef>
              <a:spcAft>
                <a:spcPts val="1200"/>
              </a:spcAft>
              <a:buNone/>
            </a:pPr>
            <a:r>
              <a:rPr lang="it" sz="1500"/>
              <a:t>In ben il 30% dei casi, il trattamento dell'ansia dei genitori associato al trattamento dell'ansia del bambino è utile.</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9"/>
          <p:cNvSpPr txBox="1"/>
          <p:nvPr>
            <p:ph type="title"/>
          </p:nvPr>
        </p:nvSpPr>
        <p:spPr>
          <a:xfrm>
            <a:off x="819150" y="595075"/>
            <a:ext cx="7505700" cy="587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Sintomatologia</a:t>
            </a:r>
            <a:endParaRPr/>
          </a:p>
        </p:txBody>
      </p:sp>
      <p:sp>
        <p:nvSpPr>
          <p:cNvPr id="161" name="Google Shape;161;p19"/>
          <p:cNvSpPr txBox="1"/>
          <p:nvPr>
            <p:ph idx="1" type="body"/>
          </p:nvPr>
        </p:nvSpPr>
        <p:spPr>
          <a:xfrm>
            <a:off x="819150" y="1338725"/>
            <a:ext cx="7505700" cy="3099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a:t>Forse la manifestazione più frequente di un disturbo d'ansia nei bambini e negli adolescenti è il rifiuto della scuola. La dicitura "rifiuto della scuola" ha ampiamente sostituito il termine "fobia della scuola". La paura reale della scuola è estremamente rara. </a:t>
            </a:r>
            <a:endParaRPr/>
          </a:p>
          <a:p>
            <a:pPr indent="0" lvl="0" marL="0" rtl="0" algn="l">
              <a:spcBef>
                <a:spcPts val="1200"/>
              </a:spcBef>
              <a:spcAft>
                <a:spcPts val="0"/>
              </a:spcAft>
              <a:buNone/>
            </a:pPr>
            <a:r>
              <a:rPr lang="it"/>
              <a:t>La maggior parte dei bambini che rifiutano di andare a scuola ha probabilmente ansia da separazione, un disturbo d'ansia sociale, un disturbo di panico, o una combinazione dei tre. </a:t>
            </a:r>
            <a:endParaRPr/>
          </a:p>
          <a:p>
            <a:pPr indent="0" lvl="0" marL="0" rtl="0" algn="l">
              <a:spcBef>
                <a:spcPts val="1200"/>
              </a:spcBef>
              <a:spcAft>
                <a:spcPts val="0"/>
              </a:spcAft>
              <a:buNone/>
            </a:pPr>
            <a:r>
              <a:rPr lang="it"/>
              <a:t>Alcuni hanno una fobia specifica. Anche la possibilità che il bambino sia vittima di bullismo a scuola deve essere considerata.</a:t>
            </a:r>
            <a:endParaRPr/>
          </a:p>
          <a:p>
            <a:pPr indent="0" lvl="0" marL="0" rtl="0" algn="l">
              <a:spcBef>
                <a:spcPts val="1200"/>
              </a:spcBef>
              <a:spcAft>
                <a:spcPts val="0"/>
              </a:spcAft>
              <a:buNone/>
            </a:pPr>
            <a:r>
              <a:rPr lang="it"/>
              <a:t>Alcuni bambini si lamentano direttamente della loro ansia, descrivendola in termini di preoccupazioni, p. es., "Sono preoccupato che non ti rivedrò mai più" (ansia da separazione) o "sono preoccupato del fatto che i bambini rideranno di me" (disturbo d'ansia sociale) </a:t>
            </a:r>
            <a:endParaRPr/>
          </a:p>
          <a:p>
            <a:pPr indent="0" lvl="0" marL="0" rtl="0" algn="l">
              <a:spcBef>
                <a:spcPts val="1200"/>
              </a:spcBef>
              <a:spcAft>
                <a:spcPts val="1200"/>
              </a:spcAft>
              <a:buNone/>
            </a:pPr>
            <a:r>
              <a:rPr lang="it"/>
              <a:t>Tuttavia, la maggior parte dei bambini manifesta il proprio disagio con disturbi somatici: "Non posso andare a scuola perché ho mal di stomaco".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0"/>
          <p:cNvSpPr txBox="1"/>
          <p:nvPr>
            <p:ph type="title"/>
          </p:nvPr>
        </p:nvSpPr>
        <p:spPr>
          <a:xfrm>
            <a:off x="819150" y="845600"/>
            <a:ext cx="7505700" cy="60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Diagnosi</a:t>
            </a:r>
            <a:endParaRPr/>
          </a:p>
        </p:txBody>
      </p:sp>
      <p:sp>
        <p:nvSpPr>
          <p:cNvPr id="167" name="Google Shape;167;p20"/>
          <p:cNvSpPr txBox="1"/>
          <p:nvPr>
            <p:ph idx="1" type="body"/>
          </p:nvPr>
        </p:nvSpPr>
        <p:spPr>
          <a:xfrm>
            <a:off x="819150" y="1448300"/>
            <a:ext cx="7505700" cy="299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500"/>
              <a:t>La diagnosi di un disturbo d'ansia avviene attraverso una valutazione clinica. Una completa anamnesi psicosociale generalmente la può confermare.</a:t>
            </a:r>
            <a:endParaRPr sz="1500"/>
          </a:p>
          <a:p>
            <a:pPr indent="0" lvl="0" marL="0" rtl="0" algn="l">
              <a:spcBef>
                <a:spcPts val="1200"/>
              </a:spcBef>
              <a:spcAft>
                <a:spcPts val="0"/>
              </a:spcAft>
              <a:buNone/>
            </a:pPr>
            <a:r>
              <a:rPr lang="it" sz="1500"/>
              <a:t>Diverse scale validate sono liberamente disponibili: Screening per i disturbi emotivi legati all'ansia nei bambini [SCARED, Screen for Child Anxiety-Related Emotional Disorders] , Scala dell'ansia dei bambini di Spence [SCAS, Spence Children's Anxiety Scale] , Scala prescolare di ansia [PAS, Preschool Anxiety Scale] , e Disturbo d'ansia generale-7 [GAD-7, General Anxiety Disorder-7]).</a:t>
            </a:r>
            <a:endParaRPr sz="1500"/>
          </a:p>
          <a:p>
            <a:pPr indent="0" lvl="0" marL="0" rtl="0" algn="l">
              <a:spcBef>
                <a:spcPts val="1200"/>
              </a:spcBef>
              <a:spcAft>
                <a:spcPts val="1200"/>
              </a:spcAft>
              <a:buNone/>
            </a:pPr>
            <a:r>
              <a:rPr lang="it" sz="1500"/>
              <a:t>I sintomi fisici, che l'ansia può causare nei bambini, possono complicarne la valutazione. In molti bambini, prima che i medici considerino la presenza di un disturbo d'ansia, si effettuano considerevoli test di valutazione di disturbi organici.</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Prognosi </a:t>
            </a:r>
            <a:endParaRPr/>
          </a:p>
        </p:txBody>
      </p:sp>
      <p:sp>
        <p:nvSpPr>
          <p:cNvPr id="173" name="Google Shape;173;p2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it" sz="1900"/>
              <a:t>La prognosi dipende dalla gravità, dalla disponibilità di una terapia specifica, e dalla resilienza del bambino. Molti bambini lotteranno con i sintomi dell'ansia fino in età adulta. Tuttavia, con un trattamento precoce, molti bambini imparano a controllare la propria ansia.</a:t>
            </a:r>
            <a:endParaRPr sz="19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